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24" r:id="rId2"/>
    <p:sldMasterId id="2147483936" r:id="rId3"/>
    <p:sldMasterId id="2147484044" r:id="rId4"/>
    <p:sldMasterId id="2147484104" r:id="rId5"/>
    <p:sldMasterId id="2147484128" r:id="rId6"/>
    <p:sldMasterId id="2147484140" r:id="rId7"/>
    <p:sldMasterId id="2147484152" r:id="rId8"/>
    <p:sldMasterId id="2147484212" r:id="rId9"/>
    <p:sldMasterId id="2147484224" r:id="rId10"/>
    <p:sldMasterId id="2147484236" r:id="rId11"/>
    <p:sldMasterId id="2147484248" r:id="rId12"/>
    <p:sldMasterId id="2147484260" r:id="rId13"/>
  </p:sldMasterIdLst>
  <p:notesMasterIdLst>
    <p:notesMasterId r:id="rId45"/>
  </p:notesMasterIdLst>
  <p:handoutMasterIdLst>
    <p:handoutMasterId r:id="rId46"/>
  </p:handoutMasterIdLst>
  <p:sldIdLst>
    <p:sldId id="372" r:id="rId14"/>
    <p:sldId id="313" r:id="rId15"/>
    <p:sldId id="310" r:id="rId16"/>
    <p:sldId id="365" r:id="rId17"/>
    <p:sldId id="332" r:id="rId18"/>
    <p:sldId id="333" r:id="rId19"/>
    <p:sldId id="314" r:id="rId20"/>
    <p:sldId id="330" r:id="rId21"/>
    <p:sldId id="331" r:id="rId22"/>
    <p:sldId id="334" r:id="rId23"/>
    <p:sldId id="336" r:id="rId24"/>
    <p:sldId id="361" r:id="rId25"/>
    <p:sldId id="342" r:id="rId26"/>
    <p:sldId id="344" r:id="rId27"/>
    <p:sldId id="343" r:id="rId28"/>
    <p:sldId id="362" r:id="rId29"/>
    <p:sldId id="363" r:id="rId30"/>
    <p:sldId id="346" r:id="rId31"/>
    <p:sldId id="364" r:id="rId32"/>
    <p:sldId id="348" r:id="rId33"/>
    <p:sldId id="349" r:id="rId34"/>
    <p:sldId id="350" r:id="rId35"/>
    <p:sldId id="351" r:id="rId36"/>
    <p:sldId id="352" r:id="rId37"/>
    <p:sldId id="360" r:id="rId38"/>
    <p:sldId id="366" r:id="rId39"/>
    <p:sldId id="367" r:id="rId40"/>
    <p:sldId id="368" r:id="rId41"/>
    <p:sldId id="369" r:id="rId42"/>
    <p:sldId id="370" r:id="rId43"/>
    <p:sldId id="371" r:id="rId44"/>
  </p:sldIdLst>
  <p:sldSz cx="9144000" cy="6858000" type="screen4x3"/>
  <p:notesSz cx="6735763" cy="9799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006699"/>
    <a:srgbClr val="F971D2"/>
    <a:srgbClr val="0066CC"/>
    <a:srgbClr val="0099FF"/>
    <a:srgbClr val="D60093"/>
    <a:srgbClr val="33CCFF"/>
    <a:srgbClr val="CCFFFF"/>
    <a:srgbClr val="0099CC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5" autoAdjust="0"/>
    <p:restoredTop sz="91667" autoAdjust="0"/>
  </p:normalViewPr>
  <p:slideViewPr>
    <p:cSldViewPr>
      <p:cViewPr varScale="1">
        <p:scale>
          <a:sx n="106" d="100"/>
          <a:sy n="106" d="100"/>
        </p:scale>
        <p:origin x="-20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799CA-627E-4EDE-A253-335D356F66C9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07955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3" y="9307955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6AA5C-C7DD-4983-8644-BCE523019F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555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12302-9938-4B2D-B229-3E539C92A133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5013"/>
            <a:ext cx="4897437" cy="3675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54828"/>
            <a:ext cx="5388610" cy="440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07955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07955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F614D-7A75-491B-87D3-476A549F83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8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7489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911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1071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2661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008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2308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28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4245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16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8810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402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/>
              <a:pPr/>
              <a:t>2016-03-18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50" r:id="rId2"/>
    <p:sldLayoutId id="2147484251" r:id="rId3"/>
    <p:sldLayoutId id="2147484252" r:id="rId4"/>
    <p:sldLayoutId id="2147484253" r:id="rId5"/>
    <p:sldLayoutId id="2147484254" r:id="rId6"/>
    <p:sldLayoutId id="2147484255" r:id="rId7"/>
    <p:sldLayoutId id="2147484256" r:id="rId8"/>
    <p:sldLayoutId id="2147484257" r:id="rId9"/>
    <p:sldLayoutId id="2147484258" r:id="rId10"/>
    <p:sldLayoutId id="21474842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7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9.xml"/><Relationship Id="rId5" Type="http://schemas.openxmlformats.org/officeDocument/2006/relationships/hyperlink" Target="http://www.youtube.com/watch?v=V6s9axsKhRE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youtube.com/watch?v=Lz0FmmNrTck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2.xml"/><Relationship Id="rId6" Type="http://schemas.openxmlformats.org/officeDocument/2006/relationships/hyperlink" Target="https://www.youtube.com/watch?v=u6_nJ11BgTE&amp;feature=player_embedded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www.youtube.com/watch?v=MS3vpAWW2Z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://www.youtube.com/watch?v=jXap5fB-hv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www.youtube.com/watch?v=HIb_Fnbd6r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6672" y="4077072"/>
            <a:ext cx="8711952" cy="2016224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dirty="0" smtClean="0">
                <a:solidFill>
                  <a:srgbClr val="33CC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                   </a:t>
            </a:r>
            <a:r>
              <a:rPr lang="en-US" altLang="ko-KR" sz="4800" dirty="0" smtClean="0">
                <a:solidFill>
                  <a:srgbClr val="33CC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/>
            </a:r>
            <a:br>
              <a:rPr lang="en-US" altLang="ko-KR" sz="4800" dirty="0" smtClean="0">
                <a:solidFill>
                  <a:srgbClr val="33CC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</a:br>
            <a:endParaRPr lang="ko-KR" altLang="en-US" sz="4000" dirty="0">
              <a:solidFill>
                <a:srgbClr val="33CCFF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5776" y="4146407"/>
            <a:ext cx="6112571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고전음악의 이해 </a:t>
            </a:r>
            <a:endParaRPr lang="ko-KR" alt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30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980728"/>
            <a:ext cx="9037792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그레고리안</a:t>
            </a:r>
            <a:r>
              <a:rPr lang="ko-KR" altLang="en-US" sz="2000" dirty="0" smtClean="0">
                <a:solidFill>
                  <a:prstClr val="white"/>
                </a:solidFill>
              </a:rPr>
              <a:t> 성가</a:t>
            </a:r>
            <a:r>
              <a:rPr lang="en-US" altLang="ko-KR" sz="2000" dirty="0" smtClean="0">
                <a:solidFill>
                  <a:prstClr val="white"/>
                </a:solidFill>
              </a:rPr>
              <a:t>(Gregorian Chant)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6</a:t>
            </a:r>
            <a:r>
              <a:rPr lang="ko-KR" altLang="en-US" sz="2000" dirty="0" smtClean="0">
                <a:solidFill>
                  <a:prstClr val="white"/>
                </a:solidFill>
              </a:rPr>
              <a:t>세기 후반 교황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그레고리우스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</a:rPr>
              <a:t>1</a:t>
            </a:r>
            <a:r>
              <a:rPr lang="ko-KR" altLang="en-US" sz="2000" dirty="0" smtClean="0">
                <a:solidFill>
                  <a:prstClr val="white"/>
                </a:solidFill>
              </a:rPr>
              <a:t>세가 여러 지역에서 불리던 성가를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</a:t>
            </a:r>
            <a:r>
              <a:rPr lang="ko-KR" altLang="en-US" sz="2000" dirty="0" smtClean="0">
                <a:solidFill>
                  <a:prstClr val="white"/>
                </a:solidFill>
              </a:rPr>
              <a:t>수집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정리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기록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새로운 성가 창작하여 각 지역의 성가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통일 시킨 것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prstClr val="white"/>
                </a:solidFill>
              </a:rPr>
              <a:t> 초기 성가는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라틴어 가사로 된 </a:t>
            </a:r>
            <a:r>
              <a:rPr lang="ko-KR" altLang="en-US" sz="2000" dirty="0" smtClean="0">
                <a:solidFill>
                  <a:srgbClr val="66FFFF"/>
                </a:solidFill>
              </a:rPr>
              <a:t>단성 성가</a:t>
            </a:r>
            <a:r>
              <a:rPr lang="ko-KR" altLang="en-US" sz="2000" dirty="0" smtClean="0">
                <a:solidFill>
                  <a:prstClr val="white"/>
                </a:solidFill>
              </a:rPr>
              <a:t>였으나 점차 </a:t>
            </a:r>
            <a:r>
              <a:rPr lang="ko-KR" altLang="en-US" sz="2000" dirty="0" err="1" smtClean="0">
                <a:solidFill>
                  <a:srgbClr val="66FFFF"/>
                </a:solidFill>
              </a:rPr>
              <a:t>다성화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됨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악기를 사용하지 않은 아카펠라 음악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prstClr val="white"/>
                </a:solidFill>
              </a:rPr>
              <a:t> 가톨릭 전례</a:t>
            </a:r>
            <a:r>
              <a:rPr lang="en-US" altLang="ko-KR" sz="2000" dirty="0" smtClean="0">
                <a:solidFill>
                  <a:prstClr val="white"/>
                </a:solidFill>
              </a:rPr>
              <a:t>(</a:t>
            </a:r>
            <a:r>
              <a:rPr lang="ko-KR" altLang="en-US" sz="2000" dirty="0" smtClean="0">
                <a:solidFill>
                  <a:prstClr val="white"/>
                </a:solidFill>
              </a:rPr>
              <a:t>예배</a:t>
            </a:r>
            <a:r>
              <a:rPr lang="en-US" altLang="ko-KR" sz="2000" dirty="0" smtClean="0">
                <a:solidFill>
                  <a:prstClr val="white"/>
                </a:solidFill>
              </a:rPr>
              <a:t>): </a:t>
            </a:r>
            <a:r>
              <a:rPr lang="ko-KR" altLang="en-US" sz="2000" dirty="0" smtClean="0">
                <a:solidFill>
                  <a:prstClr val="white"/>
                </a:solidFill>
              </a:rPr>
              <a:t>성무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일도와</a:t>
            </a:r>
            <a:r>
              <a:rPr lang="ko-KR" altLang="en-US" sz="2000" dirty="0" smtClean="0">
                <a:solidFill>
                  <a:prstClr val="white"/>
                </a:solidFill>
              </a:rPr>
              <a:t> 미사로 나뉨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-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성무일도</a:t>
            </a:r>
            <a:r>
              <a:rPr lang="en-US" altLang="ko-KR" sz="2000" dirty="0" smtClean="0">
                <a:solidFill>
                  <a:prstClr val="white"/>
                </a:solidFill>
              </a:rPr>
              <a:t>:</a:t>
            </a:r>
            <a:r>
              <a:rPr lang="ko-KR" altLang="en-US" sz="2000" dirty="0" smtClean="0">
                <a:solidFill>
                  <a:prstClr val="white"/>
                </a:solidFill>
              </a:rPr>
              <a:t> 수도원에서 매일 드리는 예배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- </a:t>
            </a:r>
            <a:r>
              <a:rPr lang="ko-KR" altLang="en-US" sz="2000" dirty="0" smtClean="0">
                <a:solidFill>
                  <a:prstClr val="white"/>
                </a:solidFill>
              </a:rPr>
              <a:t>미사</a:t>
            </a:r>
            <a:r>
              <a:rPr lang="en-US" altLang="ko-KR" sz="2000" dirty="0" smtClean="0">
                <a:solidFill>
                  <a:prstClr val="white"/>
                </a:solidFill>
              </a:rPr>
              <a:t>: </a:t>
            </a:r>
            <a:r>
              <a:rPr lang="ko-KR" altLang="en-US" sz="2000" dirty="0" smtClean="0">
                <a:solidFill>
                  <a:prstClr val="white"/>
                </a:solidFill>
              </a:rPr>
              <a:t>일반인을 위한 예배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4705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prstClr val="white"/>
                </a:solidFill>
              </a:rPr>
              <a:t>중세 성가   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pic>
        <p:nvPicPr>
          <p:cNvPr id="7" name="그림 6" descr="Pope Gregory 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85728"/>
            <a:ext cx="5112568" cy="6167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직사각형 8"/>
          <p:cNvSpPr/>
          <p:nvPr/>
        </p:nvSpPr>
        <p:spPr>
          <a:xfrm>
            <a:off x="6289451" y="5075892"/>
            <a:ext cx="194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Pope </a:t>
            </a:r>
            <a:r>
              <a:rPr lang="en-US" altLang="ko-KR" dirty="0" err="1" smtClean="0">
                <a:solidFill>
                  <a:prstClr val="white"/>
                </a:solidFill>
              </a:rPr>
              <a:t>Gregory</a:t>
            </a:r>
            <a:r>
              <a:rPr lang="en-US" altLang="ko-KR" dirty="0" err="1" smtClean="0">
                <a:solidFill>
                  <a:prstClr val="white"/>
                </a:solidFill>
                <a:latin typeface="한양해서"/>
                <a:ea typeface="한양해서"/>
              </a:rPr>
              <a:t>Ⅰ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208" y="980728"/>
            <a:ext cx="90377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47055"/>
            <a:ext cx="7131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prstClr val="white"/>
                </a:solidFill>
              </a:rPr>
              <a:t>미사 전례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: </a:t>
            </a:r>
            <a:r>
              <a:rPr lang="ko-KR" altLang="en-US" sz="2400" b="1" dirty="0" err="1" smtClean="0">
                <a:solidFill>
                  <a:prstClr val="white"/>
                </a:solidFill>
              </a:rPr>
              <a:t>고유문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(Proper)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과 통상문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(Ordinary)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    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1118929"/>
            <a:ext cx="842493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미사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고유문</a:t>
            </a:r>
            <a:r>
              <a:rPr lang="en-US" altLang="ko-KR" sz="2000" dirty="0" smtClean="0">
                <a:solidFill>
                  <a:prstClr val="white"/>
                </a:solidFill>
              </a:rPr>
              <a:t>(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교회력에</a:t>
            </a:r>
            <a:r>
              <a:rPr lang="ko-KR" altLang="en-US" sz="2000" dirty="0" smtClean="0">
                <a:solidFill>
                  <a:prstClr val="white"/>
                </a:solidFill>
              </a:rPr>
              <a:t> 따라 가사가 바뀌는 부분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미사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통상문</a:t>
            </a:r>
            <a:r>
              <a:rPr lang="en-US" altLang="ko-KR" sz="2000" dirty="0" smtClean="0">
                <a:solidFill>
                  <a:prstClr val="white"/>
                </a:solidFill>
              </a:rPr>
              <a:t>(</a:t>
            </a:r>
            <a:r>
              <a:rPr lang="ko-KR" altLang="en-US" sz="2000" dirty="0" smtClean="0">
                <a:solidFill>
                  <a:prstClr val="white"/>
                </a:solidFill>
              </a:rPr>
              <a:t>매 예배 마다 가사가 바뀌지 않고 똑같이 노래되는 부분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Kyrie(</a:t>
            </a:r>
            <a:r>
              <a:rPr lang="ko-KR" altLang="en-US" sz="2000" dirty="0" smtClean="0">
                <a:solidFill>
                  <a:prstClr val="white"/>
                </a:solidFill>
              </a:rPr>
              <a:t>주여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우리를 불쌍히 여기소서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Gloria(</a:t>
            </a:r>
            <a:r>
              <a:rPr lang="ko-KR" altLang="en-US" sz="2000" dirty="0" smtClean="0">
                <a:solidFill>
                  <a:prstClr val="white"/>
                </a:solidFill>
              </a:rPr>
              <a:t>대영광송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Credo(</a:t>
            </a:r>
            <a:r>
              <a:rPr lang="ko-KR" altLang="en-US" sz="2000" dirty="0" smtClean="0">
                <a:solidFill>
                  <a:prstClr val="white"/>
                </a:solidFill>
              </a:rPr>
              <a:t>사도신경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Sanctus(</a:t>
            </a:r>
            <a:r>
              <a:rPr lang="ko-KR" altLang="en-US" sz="2000" dirty="0" smtClean="0">
                <a:solidFill>
                  <a:prstClr val="white"/>
                </a:solidFill>
              </a:rPr>
              <a:t>거룩하시다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</a:t>
            </a:r>
            <a:r>
              <a:rPr lang="en-US" altLang="ko-KR" sz="2000" dirty="0" err="1" smtClean="0">
                <a:solidFill>
                  <a:prstClr val="white"/>
                </a:solidFill>
              </a:rPr>
              <a:t>Agnus</a:t>
            </a:r>
            <a:r>
              <a:rPr lang="en-US" altLang="ko-KR" sz="2000" dirty="0" smtClean="0">
                <a:solidFill>
                  <a:prstClr val="white"/>
                </a:solidFill>
              </a:rPr>
              <a:t> Dei(</a:t>
            </a:r>
            <a:r>
              <a:rPr lang="ko-KR" altLang="en-US" sz="2000" dirty="0" smtClean="0">
                <a:solidFill>
                  <a:prstClr val="white"/>
                </a:solidFill>
              </a:rPr>
              <a:t>천주의 어린 양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</a:t>
            </a:r>
            <a:r>
              <a:rPr lang="en-US" altLang="ko-KR" sz="2000" dirty="0" err="1" smtClean="0">
                <a:solidFill>
                  <a:prstClr val="white"/>
                </a:solidFill>
              </a:rPr>
              <a:t>Ite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dirty="0" err="1" smtClean="0">
                <a:solidFill>
                  <a:prstClr val="white"/>
                </a:solidFill>
              </a:rPr>
              <a:t>missa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dirty="0" err="1" smtClean="0">
                <a:solidFill>
                  <a:prstClr val="white"/>
                </a:solidFill>
              </a:rPr>
              <a:t>est</a:t>
            </a:r>
            <a:r>
              <a:rPr lang="en-US" altLang="ko-KR" sz="2000" dirty="0" smtClean="0">
                <a:solidFill>
                  <a:prstClr val="white"/>
                </a:solidFill>
              </a:rPr>
              <a:t>(</a:t>
            </a:r>
            <a:r>
              <a:rPr lang="ko-KR" altLang="en-US" sz="2000" dirty="0" smtClean="0">
                <a:solidFill>
                  <a:prstClr val="white"/>
                </a:solidFill>
              </a:rPr>
              <a:t>미사가 끝났으니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⇒ 대부분의 미사곡은 </a:t>
            </a:r>
            <a:r>
              <a:rPr lang="en-US" altLang="ko-KR" sz="2000" dirty="0" smtClean="0">
                <a:solidFill>
                  <a:prstClr val="white"/>
                </a:solidFill>
              </a:rPr>
              <a:t>&lt;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통상문</a:t>
            </a:r>
            <a:r>
              <a:rPr lang="en-US" altLang="ko-KR" sz="2000" dirty="0" smtClean="0">
                <a:solidFill>
                  <a:prstClr val="white"/>
                </a:solidFill>
              </a:rPr>
              <a:t>&gt;</a:t>
            </a:r>
            <a:r>
              <a:rPr lang="ko-KR" altLang="en-US" sz="2000" dirty="0" smtClean="0">
                <a:solidFill>
                  <a:prstClr val="white"/>
                </a:solidFill>
              </a:rPr>
              <a:t>에 음악을 붙인 것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  <a:r>
              <a:rPr lang="ko-KR" altLang="en-US" sz="2000" dirty="0" smtClean="0">
                <a:solidFill>
                  <a:prstClr val="white"/>
                </a:solidFill>
              </a:rPr>
              <a:t>연작미사</a:t>
            </a:r>
            <a:r>
              <a:rPr lang="en-US" altLang="ko-KR" sz="2000" dirty="0" smtClean="0">
                <a:solidFill>
                  <a:prstClr val="white"/>
                </a:solidFill>
              </a:rPr>
              <a:t>(Cyclic Mass):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통상문을</a:t>
            </a:r>
            <a:r>
              <a:rPr lang="ko-KR" altLang="en-US" sz="2000" dirty="0" smtClean="0">
                <a:solidFill>
                  <a:prstClr val="white"/>
                </a:solidFill>
              </a:rPr>
              <a:t> 하나로 묶어 작곡하는 미사곡 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208" y="980728"/>
            <a:ext cx="90377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04664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prstClr val="white"/>
                </a:solidFill>
              </a:rPr>
              <a:t>음악의 성부 짜임새    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9512" y="1141576"/>
            <a:ext cx="842493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  </a:t>
            </a:r>
            <a:r>
              <a:rPr lang="en-US" altLang="ko-KR" sz="2000" dirty="0" smtClean="0">
                <a:solidFill>
                  <a:prstClr val="white"/>
                </a:solidFill>
              </a:rPr>
              <a:t>1) </a:t>
            </a:r>
            <a:r>
              <a:rPr lang="ko-KR" altLang="en-US" sz="2000" dirty="0" smtClean="0">
                <a:solidFill>
                  <a:prstClr val="white"/>
                </a:solidFill>
              </a:rPr>
              <a:t>단성음악 짜임새</a:t>
            </a:r>
            <a:r>
              <a:rPr lang="en-US" altLang="ko-KR" sz="2000" dirty="0" smtClean="0">
                <a:solidFill>
                  <a:prstClr val="white"/>
                </a:solidFill>
              </a:rPr>
              <a:t>(monophonic texture)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‘mono’</a:t>
            </a:r>
            <a:r>
              <a:rPr lang="ko-KR" altLang="en-US" sz="2000" dirty="0" smtClean="0">
                <a:solidFill>
                  <a:prstClr val="white"/>
                </a:solidFill>
              </a:rPr>
              <a:t>는 하나</a:t>
            </a:r>
            <a:r>
              <a:rPr lang="en-US" altLang="ko-KR" sz="2000" dirty="0" smtClean="0">
                <a:solidFill>
                  <a:prstClr val="white"/>
                </a:solidFill>
              </a:rPr>
              <a:t>(one)</a:t>
            </a:r>
            <a:r>
              <a:rPr lang="ko-KR" altLang="en-US" sz="2000" dirty="0" smtClean="0">
                <a:solidFill>
                  <a:prstClr val="white"/>
                </a:solidFill>
              </a:rPr>
              <a:t>을 의미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</a:t>
            </a:r>
            <a:r>
              <a:rPr lang="ko-KR" altLang="en-US" sz="2000" dirty="0" smtClean="0">
                <a:solidFill>
                  <a:prstClr val="white"/>
                </a:solidFill>
              </a:rPr>
              <a:t>하나의 성부로 이루어진 음악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2) </a:t>
            </a:r>
            <a:r>
              <a:rPr lang="ko-KR" altLang="en-US" sz="2000" dirty="0" smtClean="0">
                <a:solidFill>
                  <a:prstClr val="white"/>
                </a:solidFill>
              </a:rPr>
              <a:t>다성음악 짜임새</a:t>
            </a:r>
            <a:r>
              <a:rPr lang="en-US" altLang="ko-KR" sz="2000" dirty="0" smtClean="0">
                <a:solidFill>
                  <a:prstClr val="white"/>
                </a:solidFill>
              </a:rPr>
              <a:t>(polyphonic texture)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‘poly’</a:t>
            </a:r>
            <a:r>
              <a:rPr lang="ko-KR" altLang="en-US" sz="2000" dirty="0" smtClean="0">
                <a:solidFill>
                  <a:prstClr val="white"/>
                </a:solidFill>
              </a:rPr>
              <a:t>는 여러 개</a:t>
            </a:r>
            <a:r>
              <a:rPr lang="en-US" altLang="ko-KR" sz="2000" dirty="0" smtClean="0">
                <a:solidFill>
                  <a:prstClr val="white"/>
                </a:solidFill>
              </a:rPr>
              <a:t>(many)</a:t>
            </a:r>
            <a:r>
              <a:rPr lang="ko-KR" altLang="en-US" sz="2000" dirty="0" smtClean="0">
                <a:solidFill>
                  <a:prstClr val="white"/>
                </a:solidFill>
              </a:rPr>
              <a:t>를 의미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여러 성부로 이루어진 음악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</a:t>
            </a:r>
            <a:r>
              <a:rPr lang="ko-KR" altLang="en-US" sz="2000" dirty="0" smtClean="0">
                <a:solidFill>
                  <a:prstClr val="white"/>
                </a:solidFill>
              </a:rPr>
              <a:t>각 성부는 서로 모방하고 대응하면서 독립적으로 진행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3) </a:t>
            </a:r>
            <a:r>
              <a:rPr lang="ko-KR" altLang="en-US" sz="2000" dirty="0" smtClean="0">
                <a:solidFill>
                  <a:prstClr val="white"/>
                </a:solidFill>
              </a:rPr>
              <a:t>화성음악 짜임새</a:t>
            </a:r>
            <a:r>
              <a:rPr lang="en-US" altLang="ko-KR" sz="2000" dirty="0" smtClean="0">
                <a:solidFill>
                  <a:prstClr val="white"/>
                </a:solidFill>
              </a:rPr>
              <a:t>(homophonic texture)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‘homo’</a:t>
            </a:r>
            <a:r>
              <a:rPr lang="ko-KR" altLang="en-US" sz="2000" dirty="0" smtClean="0">
                <a:solidFill>
                  <a:prstClr val="white"/>
                </a:solidFill>
              </a:rPr>
              <a:t>는 함께</a:t>
            </a:r>
            <a:r>
              <a:rPr lang="en-US" altLang="ko-KR" sz="2000" dirty="0" smtClean="0">
                <a:solidFill>
                  <a:prstClr val="white"/>
                </a:solidFill>
              </a:rPr>
              <a:t>(same)</a:t>
            </a:r>
            <a:r>
              <a:rPr lang="ko-KR" altLang="en-US" sz="2000" dirty="0" smtClean="0">
                <a:solidFill>
                  <a:prstClr val="white"/>
                </a:solidFill>
              </a:rPr>
              <a:t>를 의미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</a:t>
            </a:r>
            <a:r>
              <a:rPr lang="ko-KR" altLang="en-US" sz="2000" dirty="0" smtClean="0">
                <a:solidFill>
                  <a:prstClr val="white"/>
                </a:solidFill>
              </a:rPr>
              <a:t>하나의 성부가 주 선율 노래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나머지 성부는 화음으로 받쳐줌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38307" y="467380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prstClr val="white"/>
                </a:solidFill>
              </a:rPr>
              <a:t>다성음악 짜임새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김경화\Pictures\2012-09-17\이미지.JPG"/>
          <p:cNvPicPr>
            <a:picLocks noChangeAspect="1" noChangeArrowheads="1"/>
          </p:cNvPicPr>
          <p:nvPr/>
        </p:nvPicPr>
        <p:blipFill>
          <a:blip r:embed="rId4" cstate="print"/>
          <a:srcRect l="30174" t="9343" r="11133" b="62746"/>
          <a:stretch>
            <a:fillRect/>
          </a:stretch>
        </p:blipFill>
        <p:spPr bwMode="auto">
          <a:xfrm>
            <a:off x="971600" y="1052736"/>
            <a:ext cx="7272808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pic>
        <p:nvPicPr>
          <p:cNvPr id="1026" name="Picture 2" descr="C:\Users\김경화\Pictures\2012-09-17\이미지0001.JPG"/>
          <p:cNvPicPr>
            <a:picLocks noChangeAspect="1" noChangeArrowheads="1"/>
          </p:cNvPicPr>
          <p:nvPr/>
        </p:nvPicPr>
        <p:blipFill>
          <a:blip r:embed="rId4" cstate="print"/>
          <a:srcRect l="19179" t="26289" r="23019" b="48950"/>
          <a:stretch>
            <a:fillRect/>
          </a:stretch>
        </p:blipFill>
        <p:spPr bwMode="auto">
          <a:xfrm>
            <a:off x="1187624" y="1268760"/>
            <a:ext cx="6768752" cy="496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38307" y="467380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화성음악 짜임새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208" y="980728"/>
            <a:ext cx="90377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406" y="447055"/>
            <a:ext cx="896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prstClr val="white"/>
                </a:solidFill>
              </a:rPr>
              <a:t>팔레스트리나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,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 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&lt;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미사 </a:t>
            </a:r>
            <a:r>
              <a:rPr lang="ko-KR" altLang="en-US" sz="2400" b="1" dirty="0" err="1" smtClean="0">
                <a:solidFill>
                  <a:prstClr val="white"/>
                </a:solidFill>
              </a:rPr>
              <a:t>마르첼리우스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 교황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&gt;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중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 “</a:t>
            </a:r>
            <a:r>
              <a:rPr lang="ko-KR" altLang="en-US" sz="2400" b="1" dirty="0" err="1" smtClean="0">
                <a:solidFill>
                  <a:prstClr val="white"/>
                </a:solidFill>
              </a:rPr>
              <a:t>아뉴스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 </a:t>
            </a:r>
            <a:r>
              <a:rPr lang="ko-KR" altLang="en-US" sz="2400" b="1" dirty="0" err="1" smtClean="0">
                <a:solidFill>
                  <a:prstClr val="white"/>
                </a:solidFill>
              </a:rPr>
              <a:t>데이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”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     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268760"/>
            <a:ext cx="8424936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b="1" dirty="0" smtClean="0">
                <a:solidFill>
                  <a:prstClr val="white"/>
                </a:solidFill>
              </a:rPr>
              <a:t> 감상</a:t>
            </a:r>
            <a:r>
              <a:rPr lang="en-US" altLang="ko-KR" sz="2000" dirty="0" smtClean="0">
                <a:solidFill>
                  <a:prstClr val="white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Palestrina, &lt;</a:t>
            </a:r>
            <a:r>
              <a:rPr lang="en-US" altLang="ko-KR" sz="2000" dirty="0" err="1" smtClean="0">
                <a:solidFill>
                  <a:prstClr val="white"/>
                </a:solidFill>
              </a:rPr>
              <a:t>Missa</a:t>
            </a:r>
            <a:r>
              <a:rPr lang="en-US" altLang="ko-KR" sz="2000" dirty="0" smtClean="0">
                <a:solidFill>
                  <a:prstClr val="white"/>
                </a:solidFill>
              </a:rPr>
              <a:t> Pope </a:t>
            </a:r>
            <a:r>
              <a:rPr lang="en-US" altLang="ko-KR" sz="2000" dirty="0" err="1" smtClean="0">
                <a:solidFill>
                  <a:prstClr val="white"/>
                </a:solidFill>
              </a:rPr>
              <a:t>Marcellius</a:t>
            </a:r>
            <a:r>
              <a:rPr lang="en-US" altLang="ko-KR" sz="2000" dirty="0" smtClean="0">
                <a:solidFill>
                  <a:prstClr val="white"/>
                </a:solidFill>
              </a:rPr>
              <a:t>&gt; </a:t>
            </a:r>
            <a:r>
              <a:rPr lang="en-US" altLang="ko-KR" sz="2000" dirty="0" smtClean="0">
                <a:solidFill>
                  <a:prstClr val="white"/>
                </a:solidFill>
                <a:hlinkClick r:id="rId5"/>
              </a:rPr>
              <a:t>‘</a:t>
            </a:r>
            <a:r>
              <a:rPr lang="en-US" altLang="ko-KR" sz="2000" dirty="0" err="1" smtClean="0">
                <a:solidFill>
                  <a:prstClr val="white"/>
                </a:solidFill>
                <a:hlinkClick r:id="rId5"/>
              </a:rPr>
              <a:t>Agnus</a:t>
            </a:r>
            <a:r>
              <a:rPr lang="en-US" altLang="ko-KR" sz="2000" dirty="0" smtClean="0">
                <a:solidFill>
                  <a:prstClr val="white"/>
                </a:solidFill>
                <a:hlinkClick r:id="rId5"/>
              </a:rPr>
              <a:t> Dei’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성부가 몇 개일까요</a:t>
            </a:r>
            <a:r>
              <a:rPr lang="en-US" altLang="ko-KR" sz="2000" dirty="0" smtClean="0">
                <a:solidFill>
                  <a:prstClr val="white"/>
                </a:solidFill>
              </a:rPr>
              <a:t>? </a:t>
            </a:r>
            <a:r>
              <a:rPr lang="ko-KR" altLang="en-US" sz="2000" dirty="0" smtClean="0">
                <a:solidFill>
                  <a:prstClr val="white"/>
                </a:solidFill>
              </a:rPr>
              <a:t>           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        </a:t>
            </a:r>
            <a:r>
              <a:rPr lang="ko-KR" altLang="en-US" sz="2000" dirty="0" smtClean="0">
                <a:solidFill>
                  <a:prstClr val="white"/>
                </a:solidFill>
              </a:rPr>
              <a:t>성부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어떤 성부 짜임새로 진행하고 있나요</a:t>
            </a:r>
            <a:r>
              <a:rPr lang="en-US" altLang="ko-KR" sz="2000" dirty="0" smtClean="0">
                <a:solidFill>
                  <a:prstClr val="white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         </a:t>
            </a:r>
            <a:r>
              <a:rPr lang="ko-KR" altLang="en-US" sz="2000" dirty="0" smtClean="0">
                <a:solidFill>
                  <a:prstClr val="white"/>
                </a:solidFill>
              </a:rPr>
              <a:t>짜임새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Counter-reformation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b="1" dirty="0" err="1" smtClean="0">
                <a:solidFill>
                  <a:prstClr val="white"/>
                </a:solidFill>
              </a:rPr>
              <a:t>Melisma</a:t>
            </a:r>
            <a:endParaRPr lang="en-US" altLang="ko-KR" sz="2000" b="1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Tx/>
              <a:buChar char="-"/>
            </a:pPr>
            <a:endParaRPr lang="en-US" altLang="ko-KR" sz="2000" dirty="0" smtClean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6" y="3284984"/>
            <a:ext cx="639688" cy="368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576" y="4140696"/>
            <a:ext cx="639688" cy="368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467380"/>
            <a:ext cx="2789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prstClr val="white"/>
                </a:solidFill>
              </a:rPr>
              <a:t>Palestrina, </a:t>
            </a:r>
            <a:r>
              <a:rPr lang="en-US" altLang="ko-KR" sz="2000" b="1" dirty="0" err="1" smtClean="0">
                <a:solidFill>
                  <a:prstClr val="white"/>
                </a:solidFill>
              </a:rPr>
              <a:t>Agnus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 Dei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124744"/>
            <a:ext cx="828092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4240" y="2636912"/>
            <a:ext cx="2779928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prstClr val="white"/>
                </a:solidFill>
              </a:rPr>
              <a:t>신교</a:t>
            </a:r>
            <a:r>
              <a:rPr lang="en-US" altLang="ko-KR" sz="4000" b="1" dirty="0" smtClean="0">
                <a:solidFill>
                  <a:prstClr val="white"/>
                </a:solidFill>
              </a:rPr>
              <a:t>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음악  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735076"/>
            <a:ext cx="9037792" cy="901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1517</a:t>
            </a:r>
            <a:r>
              <a:rPr lang="ko-KR" altLang="en-US" sz="2000" dirty="0" smtClean="0">
                <a:solidFill>
                  <a:prstClr val="white"/>
                </a:solidFill>
              </a:rPr>
              <a:t>년 루터</a:t>
            </a:r>
            <a:r>
              <a:rPr lang="en-US" altLang="ko-KR" sz="2000" dirty="0" smtClean="0">
                <a:solidFill>
                  <a:prstClr val="white"/>
                </a:solidFill>
              </a:rPr>
              <a:t>(Martin Luther)</a:t>
            </a:r>
            <a:r>
              <a:rPr lang="ko-KR" altLang="en-US" sz="2000" dirty="0" smtClean="0">
                <a:solidFill>
                  <a:prstClr val="white"/>
                </a:solidFill>
              </a:rPr>
              <a:t>의 종교개혁 이후의 개신교 음악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prstClr val="white"/>
                </a:solidFill>
              </a:rPr>
              <a:t> 라틴어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전례 </a:t>
            </a:r>
            <a:r>
              <a:rPr lang="en-US" altLang="ko-KR" sz="2000" dirty="0" smtClean="0">
                <a:solidFill>
                  <a:prstClr val="white"/>
                </a:solidFill>
                <a:sym typeface="Wingdings" pitchFamily="2" charset="2"/>
              </a:rPr>
              <a:t> </a:t>
            </a:r>
            <a:r>
              <a:rPr lang="ko-KR" altLang="en-US" sz="2000" dirty="0" smtClean="0">
                <a:solidFill>
                  <a:prstClr val="white"/>
                </a:solidFill>
                <a:sym typeface="Wingdings" pitchFamily="2" charset="2"/>
              </a:rPr>
              <a:t>자국어 전례</a:t>
            </a:r>
            <a:endParaRPr lang="en-US" altLang="ko-KR" sz="2000" dirty="0" smtClean="0">
              <a:solidFill>
                <a:prstClr val="white"/>
              </a:solidFill>
              <a:sym typeface="Wingdings" pitchFamily="2" charset="2"/>
            </a:endParaRPr>
          </a:p>
          <a:p>
            <a:pPr>
              <a:lnSpc>
                <a:spcPct val="2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prstClr val="white"/>
                </a:solidFill>
                <a:sym typeface="Wingdings" pitchFamily="2" charset="2"/>
              </a:rPr>
              <a:t> 회중이 찬송에 참여 </a:t>
            </a:r>
            <a:endParaRPr lang="en-US" altLang="ko-KR" sz="2000" dirty="0" smtClean="0">
              <a:solidFill>
                <a:prstClr val="white"/>
              </a:solidFill>
              <a:sym typeface="Wingdings" pitchFamily="2" charset="2"/>
            </a:endParaRPr>
          </a:p>
          <a:p>
            <a:pPr>
              <a:lnSpc>
                <a:spcPct val="2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prstClr val="white"/>
                </a:solidFill>
                <a:sym typeface="Wingdings" pitchFamily="2" charset="2"/>
              </a:rPr>
              <a:t> 코랄 선율에 기초한 음악</a:t>
            </a:r>
            <a:r>
              <a:rPr lang="en-US" altLang="ko-KR" sz="2000" dirty="0" smtClean="0">
                <a:solidFill>
                  <a:prstClr val="white"/>
                </a:solidFill>
                <a:sym typeface="Wingdings" pitchFamily="2" charset="2"/>
              </a:rPr>
              <a:t>(</a:t>
            </a:r>
            <a:r>
              <a:rPr lang="ko-KR" altLang="en-US" sz="2000" dirty="0" smtClean="0">
                <a:solidFill>
                  <a:prstClr val="white"/>
                </a:solidFill>
              </a:rPr>
              <a:t>↔구교음악은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그레고리오</a:t>
            </a:r>
            <a:r>
              <a:rPr lang="ko-KR" altLang="en-US" sz="2000" dirty="0" smtClean="0">
                <a:solidFill>
                  <a:prstClr val="white"/>
                </a:solidFill>
              </a:rPr>
              <a:t> 성가에 기초함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  <a:endParaRPr lang="ko-KR" altLang="en-US" sz="2000" dirty="0" smtClean="0">
              <a:solidFill>
                <a:prstClr val="white"/>
              </a:solidFill>
            </a:endParaRPr>
          </a:p>
          <a:p>
            <a:pPr>
              <a:lnSpc>
                <a:spcPct val="2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  <a:sym typeface="Wingdings" pitchFamily="2" charset="2"/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  <a:sym typeface="Wingdings" pitchFamily="2" charset="2"/>
              </a:rPr>
              <a:t>대표적 음악 장르 칸타타</a:t>
            </a:r>
            <a:r>
              <a:rPr lang="en-US" altLang="ko-KR" sz="2000" dirty="0" smtClean="0">
                <a:solidFill>
                  <a:prstClr val="white"/>
                </a:solidFill>
                <a:sym typeface="Wingdings" pitchFamily="2" charset="2"/>
              </a:rPr>
              <a:t>(Cantata)</a:t>
            </a:r>
          </a:p>
          <a:p>
            <a:pPr>
              <a:lnSpc>
                <a:spcPct val="250000"/>
              </a:lnSpc>
            </a:pPr>
            <a:endParaRPr lang="ko-KR" altLang="en-US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47055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prstClr val="white"/>
                </a:solidFill>
              </a:rPr>
              <a:t>신교음악   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4427" y="2676296"/>
            <a:ext cx="3292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prstClr val="white"/>
                </a:solidFill>
              </a:rPr>
              <a:t>음악과 종교  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600933"/>
            <a:ext cx="9037792" cy="1040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</a:rPr>
              <a:t>노래하다</a:t>
            </a:r>
            <a:r>
              <a:rPr lang="en-US" altLang="ko-KR" sz="2000" dirty="0" smtClean="0">
                <a:solidFill>
                  <a:schemeClr val="bg1"/>
                </a:solidFill>
              </a:rPr>
              <a:t>’</a:t>
            </a:r>
            <a:r>
              <a:rPr lang="ko-KR" altLang="en-US" sz="2000" dirty="0" smtClean="0">
                <a:solidFill>
                  <a:schemeClr val="bg1"/>
                </a:solidFill>
              </a:rPr>
              <a:t>라는 의미의 이탈리아어 </a:t>
            </a:r>
            <a:r>
              <a:rPr lang="en-US" altLang="ko-KR" sz="2000" dirty="0" smtClean="0">
                <a:solidFill>
                  <a:schemeClr val="bg1"/>
                </a:solidFill>
              </a:rPr>
              <a:t>‘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Cantare</a:t>
            </a:r>
            <a:r>
              <a:rPr lang="en-US" altLang="ko-KR" sz="2000" dirty="0" smtClean="0">
                <a:solidFill>
                  <a:schemeClr val="bg1"/>
                </a:solidFill>
              </a:rPr>
              <a:t>’</a:t>
            </a:r>
            <a:r>
              <a:rPr lang="ko-KR" altLang="en-US" sz="2000" dirty="0" smtClean="0">
                <a:solidFill>
                  <a:schemeClr val="bg1"/>
                </a:solidFill>
              </a:rPr>
              <a:t>에서 파생된 개념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sym typeface="Wingdings" pitchFamily="2" charset="2"/>
              </a:rPr>
              <a:t>이탈리아에서 바로크 초기에 생겨난 장르이며 영국</a:t>
            </a: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sym typeface="Wingdings" pitchFamily="2" charset="2"/>
              </a:rPr>
              <a:t>프랑스</a:t>
            </a: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sym typeface="Wingdings" pitchFamily="2" charset="2"/>
              </a:rPr>
              <a:t>독일로 </a:t>
            </a:r>
            <a:endParaRPr lang="en-US" altLang="ko-KR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  </a:t>
            </a:r>
            <a:r>
              <a:rPr lang="ko-KR" altLang="en-US" sz="2000" dirty="0" smtClean="0">
                <a:solidFill>
                  <a:schemeClr val="bg1"/>
                </a:solidFill>
                <a:sym typeface="Wingdings" pitchFamily="2" charset="2"/>
              </a:rPr>
              <a:t>전해졌고</a:t>
            </a: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sym typeface="Wingdings" pitchFamily="2" charset="2"/>
              </a:rPr>
              <a:t>특히 독일 신교음악의 중요한 장르로 정착</a:t>
            </a:r>
            <a:endParaRPr lang="en-US" altLang="ko-KR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sym typeface="Wingdings" pitchFamily="2" charset="2"/>
              </a:rPr>
              <a:t>과거에는 거의 매주 예배를 위해</a:t>
            </a: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sym typeface="Wingdings" pitchFamily="2" charset="2"/>
              </a:rPr>
              <a:t>작곡되었으며</a:t>
            </a: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sym typeface="Wingdings" pitchFamily="2" charset="2"/>
              </a:rPr>
              <a:t>현대에는</a:t>
            </a: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sym typeface="Wingdings" pitchFamily="2" charset="2"/>
              </a:rPr>
              <a:t>특별한 축일에 </a:t>
            </a:r>
            <a:endParaRPr lang="en-US" altLang="ko-KR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  </a:t>
            </a:r>
            <a:r>
              <a:rPr lang="ko-KR" altLang="en-US" sz="2000" dirty="0" smtClean="0">
                <a:solidFill>
                  <a:schemeClr val="bg1"/>
                </a:solidFill>
                <a:sym typeface="Wingdings" pitchFamily="2" charset="2"/>
              </a:rPr>
              <a:t>연주됨 </a:t>
            </a:r>
            <a:endParaRPr lang="en-US" altLang="ko-KR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독창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이중창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합창 등 여러 형태의 악장이 포함된 대규모의 성악곡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아리아와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레치타티보로</a:t>
            </a:r>
            <a:r>
              <a:rPr lang="ko-KR" altLang="en-US" sz="2000" dirty="0" smtClean="0">
                <a:solidFill>
                  <a:prstClr val="white"/>
                </a:solidFill>
              </a:rPr>
              <a:t> 구성</a:t>
            </a:r>
            <a:r>
              <a:rPr lang="en-US" altLang="ko-KR" sz="2000" dirty="0" smtClean="0">
                <a:solidFill>
                  <a:prstClr val="white"/>
                </a:solidFill>
              </a:rPr>
              <a:t>(</a:t>
            </a:r>
            <a:r>
              <a:rPr lang="ko-KR" altLang="en-US" sz="2000" dirty="0" smtClean="0">
                <a:solidFill>
                  <a:prstClr val="white"/>
                </a:solidFill>
              </a:rPr>
              <a:t>음악 진행 방식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  <a:r>
              <a:rPr lang="ko-KR" altLang="en-US" sz="2000" dirty="0" smtClean="0">
                <a:solidFill>
                  <a:prstClr val="white"/>
                </a:solidFill>
              </a:rPr>
              <a:t> 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종교적 주제 이외의 주제를 노래하는 세속 칸타타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 (ex.</a:t>
            </a:r>
            <a:r>
              <a:rPr lang="ko-KR" altLang="en-US" sz="2000" dirty="0" smtClean="0">
                <a:solidFill>
                  <a:prstClr val="white"/>
                </a:solidFill>
              </a:rPr>
              <a:t> 커피 칸타타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사냥 칸타타 등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대표적인 칸타타 작곡가 </a:t>
            </a:r>
            <a:r>
              <a:rPr lang="en-US" altLang="ko-KR" sz="2000" dirty="0" smtClean="0">
                <a:solidFill>
                  <a:prstClr val="white"/>
                </a:solidFill>
              </a:rPr>
              <a:t>J. S. </a:t>
            </a:r>
            <a:r>
              <a:rPr lang="ko-KR" altLang="en-US" sz="2000" dirty="0" smtClean="0">
                <a:solidFill>
                  <a:prstClr val="white"/>
                </a:solidFill>
              </a:rPr>
              <a:t>바흐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ko-KR" alt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47055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prstClr val="white"/>
                </a:solidFill>
              </a:rPr>
              <a:t>칸타타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(Cantata)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   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736" y="1340768"/>
            <a:ext cx="9037792" cy="99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감상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 J. S. </a:t>
            </a:r>
            <a:r>
              <a:rPr lang="ko-KR" altLang="en-US" sz="2000" dirty="0" smtClean="0">
                <a:solidFill>
                  <a:prstClr val="white"/>
                </a:solidFill>
              </a:rPr>
              <a:t>바흐 칸타타 </a:t>
            </a:r>
            <a:r>
              <a:rPr lang="en-US" altLang="ko-KR" sz="2000" dirty="0" smtClean="0">
                <a:solidFill>
                  <a:prstClr val="white"/>
                </a:solidFill>
              </a:rPr>
              <a:t>140</a:t>
            </a:r>
            <a:r>
              <a:rPr lang="ko-KR" altLang="en-US" sz="2000" dirty="0" smtClean="0">
                <a:solidFill>
                  <a:prstClr val="white"/>
                </a:solidFill>
              </a:rPr>
              <a:t>번 </a:t>
            </a:r>
            <a:r>
              <a:rPr lang="en-US" altLang="ko-KR" sz="2000" dirty="0" smtClean="0">
                <a:solidFill>
                  <a:prstClr val="white"/>
                </a:solidFill>
              </a:rPr>
              <a:t>“</a:t>
            </a:r>
            <a:r>
              <a:rPr lang="ko-KR" altLang="en-US" sz="2000" dirty="0" smtClean="0">
                <a:solidFill>
                  <a:prstClr val="white"/>
                </a:solidFill>
                <a:hlinkClick r:id="rId5"/>
              </a:rPr>
              <a:t>깨어라 주님의 목소리가 우리를 부르시니</a:t>
            </a:r>
            <a:r>
              <a:rPr lang="en-US" altLang="ko-KR" sz="2000" dirty="0" smtClean="0">
                <a:solidFill>
                  <a:prstClr val="white"/>
                </a:solidFill>
              </a:rPr>
              <a:t>”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종교개혁 주일을 위해 루터의 코랄 선율에 기초하여 만든 작품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열 처녀의 비유를 음악화 함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처녀는 신자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예수는 신랑으로 비유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-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리토르넬로</a:t>
            </a:r>
            <a:r>
              <a:rPr lang="ko-KR" altLang="en-US" sz="2000" dirty="0" smtClean="0">
                <a:solidFill>
                  <a:prstClr val="white"/>
                </a:solidFill>
              </a:rPr>
              <a:t> 형식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</a:t>
            </a:r>
            <a:r>
              <a:rPr lang="ko-KR" altLang="en-US" sz="2000" dirty="0" smtClean="0">
                <a:solidFill>
                  <a:prstClr val="white"/>
                </a:solidFill>
              </a:rPr>
              <a:t>악기와 성악성부의 교대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</a:t>
            </a:r>
            <a:r>
              <a:rPr lang="ko-KR" altLang="en-US" sz="2000" dirty="0" smtClean="0">
                <a:solidFill>
                  <a:prstClr val="white"/>
                </a:solidFill>
              </a:rPr>
              <a:t>악기만 반복하여 연주되는 부분이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리토르넬로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lvl="1">
              <a:lnSpc>
                <a:spcPct val="250000"/>
              </a:lnSpc>
            </a:pPr>
            <a:r>
              <a:rPr lang="en-US" altLang="ko-KR" sz="2400" dirty="0" smtClean="0">
                <a:solidFill>
                  <a:prstClr val="white"/>
                </a:solidFill>
              </a:rPr>
              <a:t>  </a:t>
            </a: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aseline="30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114" y="508610"/>
            <a:ext cx="889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prstClr val="white"/>
                </a:solidFill>
              </a:rPr>
              <a:t>J. S.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바흐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, &lt;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칸타타 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140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번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&gt;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 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“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깨어나라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주님의 목소리가 우리를 부르시니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”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  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724634"/>
            <a:ext cx="6234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prstClr val="white"/>
                </a:solidFill>
              </a:rPr>
              <a:t>코랄</a:t>
            </a:r>
            <a:r>
              <a:rPr lang="en-US" altLang="ko-KR" sz="2000" dirty="0" smtClean="0">
                <a:solidFill>
                  <a:prstClr val="white"/>
                </a:solidFill>
              </a:rPr>
              <a:t>, &lt;</a:t>
            </a:r>
            <a:r>
              <a:rPr lang="ko-KR" altLang="en-US" sz="2000" dirty="0" smtClean="0">
                <a:solidFill>
                  <a:prstClr val="white"/>
                </a:solidFill>
              </a:rPr>
              <a:t>깨어나라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주님의 목소리가 우리를 부르시니</a:t>
            </a:r>
            <a:r>
              <a:rPr lang="en-US" altLang="ko-KR" sz="2000" dirty="0" smtClean="0">
                <a:solidFill>
                  <a:prstClr val="white"/>
                </a:solidFill>
              </a:rPr>
              <a:t>&gt;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1643050"/>
            <a:ext cx="8429684" cy="378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115452"/>
            <a:ext cx="856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칸타타 제</a:t>
            </a:r>
            <a:r>
              <a:rPr lang="en-US" altLang="ko-KR" dirty="0" smtClean="0">
                <a:solidFill>
                  <a:prstClr val="white"/>
                </a:solidFill>
              </a:rPr>
              <a:t>140</a:t>
            </a:r>
            <a:r>
              <a:rPr lang="ko-KR" altLang="en-US" dirty="0" smtClean="0">
                <a:solidFill>
                  <a:prstClr val="white"/>
                </a:solidFill>
              </a:rPr>
              <a:t>번</a:t>
            </a:r>
            <a:r>
              <a:rPr lang="en-US" altLang="ko-KR" dirty="0" smtClean="0">
                <a:solidFill>
                  <a:prstClr val="white"/>
                </a:solidFill>
              </a:rPr>
              <a:t>, &lt;</a:t>
            </a:r>
            <a:r>
              <a:rPr lang="ko-KR" altLang="en-US" dirty="0" smtClean="0">
                <a:solidFill>
                  <a:prstClr val="white"/>
                </a:solidFill>
              </a:rPr>
              <a:t>깨어나라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주님의 목소리가 우리를 부르시니</a:t>
            </a:r>
            <a:r>
              <a:rPr lang="en-US" altLang="ko-KR" dirty="0" smtClean="0">
                <a:solidFill>
                  <a:prstClr val="white"/>
                </a:solidFill>
              </a:rPr>
              <a:t>&gt; </a:t>
            </a:r>
            <a:r>
              <a:rPr lang="ko-KR" altLang="en-US" dirty="0" smtClean="0">
                <a:solidFill>
                  <a:prstClr val="white"/>
                </a:solidFill>
              </a:rPr>
              <a:t>기악 </a:t>
            </a:r>
            <a:r>
              <a:rPr lang="ko-KR" altLang="en-US" dirty="0" err="1" smtClean="0">
                <a:solidFill>
                  <a:prstClr val="white"/>
                </a:solidFill>
              </a:rPr>
              <a:t>리토르넬로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_x116237184" descr="EMB00001714556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725888"/>
            <a:ext cx="8208912" cy="3503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878" y="476672"/>
            <a:ext cx="8042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prstClr val="white"/>
                </a:solidFill>
              </a:rPr>
              <a:t>칸타타</a:t>
            </a:r>
            <a:r>
              <a:rPr lang="en-US" altLang="ko-KR" sz="2000" dirty="0" smtClean="0">
                <a:solidFill>
                  <a:prstClr val="white"/>
                </a:solidFill>
              </a:rPr>
              <a:t>, &lt;</a:t>
            </a:r>
            <a:r>
              <a:rPr lang="ko-KR" altLang="en-US" sz="2000" dirty="0" smtClean="0">
                <a:solidFill>
                  <a:prstClr val="white"/>
                </a:solidFill>
              </a:rPr>
              <a:t>깨어나라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주님의 목소리가 우리를 부르시니</a:t>
            </a:r>
            <a:r>
              <a:rPr lang="en-US" altLang="ko-KR" sz="2000" dirty="0" smtClean="0">
                <a:solidFill>
                  <a:prstClr val="white"/>
                </a:solidFill>
              </a:rPr>
              <a:t>&gt; </a:t>
            </a:r>
            <a:r>
              <a:rPr lang="ko-KR" altLang="en-US" sz="2000" dirty="0" smtClean="0">
                <a:solidFill>
                  <a:prstClr val="white"/>
                </a:solidFill>
              </a:rPr>
              <a:t>도입부 합창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268760"/>
            <a:ext cx="7500990" cy="511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012666"/>
            <a:ext cx="7324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prstClr val="white"/>
                </a:solidFill>
              </a:rPr>
              <a:t>칸타타</a:t>
            </a:r>
            <a:r>
              <a:rPr lang="en-US" altLang="ko-KR" sz="2000" dirty="0" smtClean="0">
                <a:solidFill>
                  <a:prstClr val="white"/>
                </a:solidFill>
              </a:rPr>
              <a:t>, &lt;</a:t>
            </a:r>
            <a:r>
              <a:rPr lang="ko-KR" altLang="en-US" sz="2000" dirty="0" smtClean="0">
                <a:solidFill>
                  <a:prstClr val="white"/>
                </a:solidFill>
              </a:rPr>
              <a:t>깨어나라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주님의 목소리가 우리를 부르시니</a:t>
            </a:r>
            <a:r>
              <a:rPr lang="en-US" altLang="ko-KR" sz="2000" dirty="0" smtClean="0">
                <a:solidFill>
                  <a:prstClr val="white"/>
                </a:solidFill>
              </a:rPr>
              <a:t>&gt; 4</a:t>
            </a:r>
            <a:r>
              <a:rPr lang="ko-KR" altLang="en-US" sz="2000" dirty="0" smtClean="0">
                <a:solidFill>
                  <a:prstClr val="white"/>
                </a:solidFill>
              </a:rPr>
              <a:t>악장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_x116237184" descr="EMB00001714555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015060"/>
            <a:ext cx="8136904" cy="328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2636912"/>
            <a:ext cx="5012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smtClean="0">
                <a:solidFill>
                  <a:prstClr val="white"/>
                </a:solidFill>
              </a:rPr>
              <a:t>종교적 주제의</a:t>
            </a:r>
            <a:r>
              <a:rPr lang="en-US" altLang="ko-KR" sz="4000" b="1" dirty="0" smtClean="0">
                <a:solidFill>
                  <a:prstClr val="white"/>
                </a:solidFill>
              </a:rPr>
              <a:t>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음악  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1052736"/>
            <a:ext cx="9037792" cy="1138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prstClr val="white"/>
                </a:solidFill>
              </a:rPr>
              <a:t>  </a:t>
            </a:r>
            <a:r>
              <a:rPr lang="ko-KR" altLang="en-US" sz="2000" dirty="0" smtClean="0">
                <a:solidFill>
                  <a:prstClr val="white"/>
                </a:solidFill>
              </a:rPr>
              <a:t>오라토리오</a:t>
            </a:r>
            <a:r>
              <a:rPr lang="en-US" altLang="ko-KR" sz="2000" dirty="0" smtClean="0">
                <a:solidFill>
                  <a:prstClr val="white"/>
                </a:solidFill>
              </a:rPr>
              <a:t>(Oratorio)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- 16</a:t>
            </a:r>
            <a:r>
              <a:rPr lang="ko-KR" altLang="en-US" sz="2000" dirty="0" smtClean="0">
                <a:solidFill>
                  <a:prstClr val="white"/>
                </a:solidFill>
              </a:rPr>
              <a:t>세기 말 수도원이나 신학교에 사는 사람들이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오라토리움이라</a:t>
            </a:r>
            <a:r>
              <a:rPr lang="ko-KR" altLang="en-US" sz="2000" dirty="0" smtClean="0">
                <a:solidFill>
                  <a:prstClr val="white"/>
                </a:solidFill>
              </a:rPr>
              <a:t> 불리는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기도실에</a:t>
            </a:r>
            <a:r>
              <a:rPr lang="ko-KR" altLang="en-US" sz="2000" dirty="0" smtClean="0">
                <a:solidFill>
                  <a:prstClr val="white"/>
                </a:solidFill>
              </a:rPr>
              <a:t> 모여 성서를 재미있게 읽기 위해서 배역을 나누어 했던 간단한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음악극에서</a:t>
            </a:r>
            <a:r>
              <a:rPr lang="ko-KR" altLang="en-US" sz="2000" dirty="0" smtClean="0">
                <a:solidFill>
                  <a:prstClr val="white"/>
                </a:solidFill>
              </a:rPr>
              <a:t> 발전된 장르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칸타타와 유사하게 독창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이중창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합창 등 여러 형태의 악장으로 구성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칸타타와 차이점</a:t>
            </a:r>
            <a:r>
              <a:rPr lang="en-US" altLang="ko-KR" sz="2000" dirty="0" smtClean="0">
                <a:solidFill>
                  <a:prstClr val="white"/>
                </a:solidFill>
              </a:rPr>
              <a:t>: </a:t>
            </a:r>
            <a:r>
              <a:rPr lang="ko-KR" altLang="en-US" sz="2000" dirty="0" smtClean="0">
                <a:solidFill>
                  <a:prstClr val="white"/>
                </a:solidFill>
              </a:rPr>
              <a:t>전체 줄거리를 담당하는 해설자</a:t>
            </a:r>
            <a:r>
              <a:rPr lang="en-US" altLang="ko-KR" sz="2000" dirty="0" smtClean="0">
                <a:solidFill>
                  <a:prstClr val="white"/>
                </a:solidFill>
              </a:rPr>
              <a:t>(</a:t>
            </a:r>
            <a:r>
              <a:rPr lang="en-US" altLang="ko-KR" sz="2000" dirty="0" err="1" smtClean="0">
                <a:solidFill>
                  <a:prstClr val="white"/>
                </a:solidFill>
              </a:rPr>
              <a:t>Testo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  <a:r>
              <a:rPr lang="ko-KR" altLang="en-US" sz="2000" dirty="0" smtClean="0">
                <a:solidFill>
                  <a:prstClr val="white"/>
                </a:solidFill>
              </a:rPr>
              <a:t>가 있음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 </a:t>
            </a:r>
            <a:r>
              <a:rPr lang="ko-KR" altLang="en-US" sz="2000" dirty="0" smtClean="0">
                <a:solidFill>
                  <a:prstClr val="white"/>
                </a:solidFill>
              </a:rPr>
              <a:t>헨델</a:t>
            </a:r>
            <a:r>
              <a:rPr lang="en-US" altLang="ko-KR" sz="2000" dirty="0" smtClean="0">
                <a:solidFill>
                  <a:prstClr val="white"/>
                </a:solidFill>
              </a:rPr>
              <a:t>(G. F. Handel) </a:t>
            </a:r>
            <a:r>
              <a:rPr lang="ko-KR" altLang="en-US" sz="2000" dirty="0" smtClean="0">
                <a:solidFill>
                  <a:prstClr val="white"/>
                </a:solidFill>
              </a:rPr>
              <a:t>오라토리오 </a:t>
            </a:r>
            <a:r>
              <a:rPr lang="en-US" altLang="ko-KR" sz="2000" dirty="0" smtClean="0">
                <a:solidFill>
                  <a:prstClr val="white"/>
                </a:solidFill>
              </a:rPr>
              <a:t>&lt;</a:t>
            </a:r>
            <a:r>
              <a:rPr lang="ko-KR" altLang="en-US" sz="2000" dirty="0" smtClean="0">
                <a:solidFill>
                  <a:prstClr val="white"/>
                </a:solidFill>
              </a:rPr>
              <a:t>메시아</a:t>
            </a:r>
            <a:r>
              <a:rPr lang="en-US" altLang="ko-KR" sz="2000" dirty="0" smtClean="0">
                <a:solidFill>
                  <a:prstClr val="white"/>
                </a:solidFill>
              </a:rPr>
              <a:t>&gt;(Messiah)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신약 성서를 소재로 한 곡 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세 부분으로 구성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     </a:t>
            </a:r>
            <a:r>
              <a:rPr lang="en-US" altLang="ko-KR" sz="2000" dirty="0" smtClean="0">
                <a:solidFill>
                  <a:prstClr val="white"/>
                </a:solidFill>
              </a:rPr>
              <a:t>1</a:t>
            </a:r>
            <a:r>
              <a:rPr lang="ko-KR" altLang="en-US" sz="2000" dirty="0" smtClean="0">
                <a:solidFill>
                  <a:prstClr val="white"/>
                </a:solidFill>
              </a:rPr>
              <a:t>부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예수의 탄생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2</a:t>
            </a:r>
            <a:r>
              <a:rPr lang="ko-KR" altLang="en-US" sz="2000" dirty="0" smtClean="0">
                <a:solidFill>
                  <a:prstClr val="white"/>
                </a:solidFill>
              </a:rPr>
              <a:t>부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메시아 탄생에 대한 예언과 십자가에서 예수의 죽음에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대한 애도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3</a:t>
            </a:r>
            <a:r>
              <a:rPr lang="ko-KR" altLang="en-US" sz="2000" dirty="0" smtClean="0">
                <a:solidFill>
                  <a:prstClr val="white"/>
                </a:solidFill>
              </a:rPr>
              <a:t>부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부활</a:t>
            </a:r>
            <a:r>
              <a:rPr lang="en-US" altLang="ko-KR" sz="2000" dirty="0" smtClean="0">
                <a:solidFill>
                  <a:prstClr val="white"/>
                </a:solidFill>
              </a:rPr>
              <a:t>,</a:t>
            </a:r>
            <a:r>
              <a:rPr lang="ko-KR" altLang="en-US" sz="2000" dirty="0" smtClean="0">
                <a:solidFill>
                  <a:prstClr val="white"/>
                </a:solidFill>
              </a:rPr>
              <a:t> 구원의 의미에 대한 내용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lvl="1">
              <a:lnSpc>
                <a:spcPct val="250000"/>
              </a:lnSpc>
            </a:pPr>
            <a:r>
              <a:rPr lang="en-US" altLang="ko-KR" sz="2400" dirty="0" smtClean="0">
                <a:solidFill>
                  <a:prstClr val="white"/>
                </a:solidFill>
              </a:rPr>
              <a:t>  </a:t>
            </a: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aseline="30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47055"/>
            <a:ext cx="3635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prstClr val="white"/>
                </a:solidFill>
              </a:rPr>
              <a:t>헨델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오라토리오 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&lt;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메시아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&gt;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  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7158" y="116632"/>
            <a:ext cx="4988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white"/>
                </a:solidFill>
              </a:rPr>
              <a:t>&lt;</a:t>
            </a:r>
            <a:r>
              <a:rPr lang="ko-KR" altLang="en-US" sz="2000" dirty="0" smtClean="0">
                <a:solidFill>
                  <a:prstClr val="white"/>
                </a:solidFill>
              </a:rPr>
              <a:t>메시아</a:t>
            </a:r>
            <a:r>
              <a:rPr lang="en-US" altLang="ko-KR" sz="2000" dirty="0" smtClean="0">
                <a:solidFill>
                  <a:prstClr val="white"/>
                </a:solidFill>
              </a:rPr>
              <a:t>&gt;, 1</a:t>
            </a:r>
            <a:r>
              <a:rPr lang="ko-KR" altLang="en-US" sz="2000" dirty="0" smtClean="0">
                <a:solidFill>
                  <a:prstClr val="white"/>
                </a:solidFill>
              </a:rPr>
              <a:t>부  중 </a:t>
            </a:r>
            <a:r>
              <a:rPr lang="en-US" altLang="ko-KR" sz="2000" dirty="0" smtClean="0">
                <a:solidFill>
                  <a:prstClr val="white"/>
                </a:solidFill>
              </a:rPr>
              <a:t>“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아기 </a:t>
            </a:r>
            <a:r>
              <a:rPr lang="ko-KR" altLang="en-US" sz="2000" dirty="0" err="1" smtClean="0">
                <a:solidFill>
                  <a:prstClr val="white"/>
                </a:solidFill>
                <a:hlinkClick r:id="rId4"/>
              </a:rPr>
              <a:t>태어나셨도다</a:t>
            </a:r>
            <a:r>
              <a:rPr lang="en-US" altLang="ko-KR" sz="2000" dirty="0" smtClean="0">
                <a:solidFill>
                  <a:prstClr val="white"/>
                </a:solidFill>
              </a:rPr>
              <a:t>” 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_x116282240" descr="EMB00001714557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692696"/>
            <a:ext cx="6336704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588792" y="6197242"/>
            <a:ext cx="3783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white"/>
                </a:solidFill>
              </a:rPr>
              <a:t>&lt;</a:t>
            </a:r>
            <a:r>
              <a:rPr lang="ko-KR" altLang="en-US" sz="2000" dirty="0" smtClean="0">
                <a:solidFill>
                  <a:prstClr val="white"/>
                </a:solidFill>
              </a:rPr>
              <a:t>메시아</a:t>
            </a:r>
            <a:r>
              <a:rPr lang="en-US" altLang="ko-KR" sz="2000" dirty="0" smtClean="0">
                <a:solidFill>
                  <a:prstClr val="white"/>
                </a:solidFill>
              </a:rPr>
              <a:t>&gt;, 2</a:t>
            </a:r>
            <a:r>
              <a:rPr lang="ko-KR" altLang="en-US" sz="2000" dirty="0" smtClean="0">
                <a:solidFill>
                  <a:prstClr val="white"/>
                </a:solidFill>
              </a:rPr>
              <a:t>부  중 </a:t>
            </a:r>
            <a:r>
              <a:rPr lang="en-US" altLang="ko-KR" sz="2000" dirty="0" smtClean="0">
                <a:solidFill>
                  <a:prstClr val="white"/>
                </a:solidFill>
              </a:rPr>
              <a:t>“</a:t>
            </a:r>
            <a:r>
              <a:rPr lang="ko-KR" altLang="en-US" sz="2000" dirty="0" smtClean="0">
                <a:solidFill>
                  <a:prstClr val="white"/>
                </a:solidFill>
                <a:hlinkClick r:id="rId6"/>
              </a:rPr>
              <a:t>할렐루야</a:t>
            </a:r>
            <a:r>
              <a:rPr lang="en-US" altLang="ko-KR" sz="2000" dirty="0" smtClean="0">
                <a:solidFill>
                  <a:prstClr val="white"/>
                </a:solidFill>
              </a:rPr>
              <a:t>”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736" y="1052736"/>
            <a:ext cx="9037792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 smtClean="0">
                <a:solidFill>
                  <a:prstClr val="white"/>
                </a:solidFill>
              </a:rPr>
              <a:t>감상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Franz Liszt, </a:t>
            </a:r>
            <a:r>
              <a:rPr lang="de-DE" altLang="ko-KR" sz="2000" dirty="0" smtClean="0">
                <a:solidFill>
                  <a:prstClr val="white"/>
                </a:solidFill>
              </a:rPr>
              <a:t>Variations on the motif "Weinen, klagen, sorgen, zagen“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</a:t>
            </a:r>
            <a:r>
              <a:rPr lang="ko-KR" altLang="en-US" sz="2000" dirty="0" smtClean="0">
                <a:solidFill>
                  <a:prstClr val="white"/>
                </a:solidFill>
              </a:rPr>
              <a:t>바흐의 칸타타를 모티브로 하는 변주곡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  <a:r>
              <a:rPr lang="ko-KR" altLang="en-US" sz="2000" dirty="0" smtClean="0">
                <a:solidFill>
                  <a:prstClr val="white"/>
                </a:solidFill>
              </a:rPr>
              <a:t>바흐의 음악을 </a:t>
            </a:r>
            <a:r>
              <a:rPr lang="en-US" altLang="ko-KR" sz="2000" dirty="0" smtClean="0">
                <a:solidFill>
                  <a:prstClr val="white"/>
                </a:solidFill>
              </a:rPr>
              <a:t>19</a:t>
            </a:r>
            <a:r>
              <a:rPr lang="ko-KR" altLang="en-US" sz="2000" dirty="0" smtClean="0">
                <a:solidFill>
                  <a:prstClr val="white"/>
                </a:solidFill>
              </a:rPr>
              <a:t>세기 스타일로 재해석 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* </a:t>
            </a:r>
            <a:r>
              <a:rPr lang="ko-KR" altLang="en-US" sz="2000" dirty="0" smtClean="0">
                <a:solidFill>
                  <a:prstClr val="white"/>
                </a:solidFill>
              </a:rPr>
              <a:t>변주곡 형식</a:t>
            </a:r>
            <a:r>
              <a:rPr lang="en-US" altLang="ko-KR" sz="2000" dirty="0" smtClean="0">
                <a:solidFill>
                  <a:prstClr val="white"/>
                </a:solidFill>
              </a:rPr>
              <a:t>(Variation Form)</a:t>
            </a:r>
            <a:r>
              <a:rPr lang="ko-KR" altLang="en-US" sz="2000" dirty="0" smtClean="0">
                <a:solidFill>
                  <a:prstClr val="white"/>
                </a:solidFill>
              </a:rPr>
              <a:t>이란 음악적 주제를 여러 형태로 변형하여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 </a:t>
            </a:r>
            <a:r>
              <a:rPr lang="ko-KR" altLang="en-US" sz="2000" dirty="0" smtClean="0">
                <a:solidFill>
                  <a:prstClr val="white"/>
                </a:solidFill>
              </a:rPr>
              <a:t>음악 전체를 이끌어가는 형식 기법 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한숨음형</a:t>
            </a:r>
            <a:r>
              <a:rPr lang="en-US" altLang="ko-KR" sz="2000" dirty="0" smtClean="0">
                <a:solidFill>
                  <a:prstClr val="white"/>
                </a:solidFill>
              </a:rPr>
              <a:t>(</a:t>
            </a:r>
            <a:r>
              <a:rPr lang="en-US" altLang="ko-KR" sz="2000" dirty="0" err="1" smtClean="0">
                <a:solidFill>
                  <a:prstClr val="white"/>
                </a:solidFill>
              </a:rPr>
              <a:t>suspiratio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</a:t>
            </a:r>
            <a:endParaRPr lang="ko-KR" altLang="en-US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lvl="1">
              <a:lnSpc>
                <a:spcPct val="250000"/>
              </a:lnSpc>
            </a:pPr>
            <a:r>
              <a:rPr lang="en-US" altLang="ko-KR" sz="2400" dirty="0" smtClean="0">
                <a:solidFill>
                  <a:prstClr val="white"/>
                </a:solidFill>
              </a:rPr>
              <a:t>  </a:t>
            </a: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aseline="30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47055"/>
            <a:ext cx="85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리스트</a:t>
            </a:r>
            <a:r>
              <a:rPr lang="en-US" altLang="ko-KR" b="1" dirty="0" smtClean="0"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solidFill>
                  <a:prstClr val="white"/>
                </a:solidFill>
              </a:rPr>
              <a:t>바흐의 칸타타 </a:t>
            </a:r>
            <a:r>
              <a:rPr lang="en-US" altLang="ko-KR" b="1" dirty="0" smtClean="0">
                <a:solidFill>
                  <a:prstClr val="white"/>
                </a:solidFill>
              </a:rPr>
              <a:t>&lt;</a:t>
            </a:r>
            <a:r>
              <a:rPr lang="ko-KR" altLang="en-US" b="1" dirty="0" smtClean="0">
                <a:solidFill>
                  <a:prstClr val="white"/>
                </a:solidFill>
              </a:rPr>
              <a:t>울며</a:t>
            </a:r>
            <a:r>
              <a:rPr lang="en-US" altLang="ko-KR" b="1" dirty="0" smtClean="0"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solidFill>
                  <a:prstClr val="white"/>
                </a:solidFill>
              </a:rPr>
              <a:t>탄식하며</a:t>
            </a:r>
            <a:r>
              <a:rPr lang="en-US" altLang="ko-KR" b="1" dirty="0" smtClean="0"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solidFill>
                  <a:prstClr val="white"/>
                </a:solidFill>
              </a:rPr>
              <a:t>근심하며</a:t>
            </a:r>
            <a:r>
              <a:rPr lang="en-US" altLang="ko-KR" b="1" dirty="0" smtClean="0"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solidFill>
                  <a:prstClr val="white"/>
                </a:solidFill>
              </a:rPr>
              <a:t>두려워하도다</a:t>
            </a:r>
            <a:r>
              <a:rPr lang="en-US" altLang="ko-KR" b="1" dirty="0" smtClean="0">
                <a:solidFill>
                  <a:prstClr val="white"/>
                </a:solidFill>
              </a:rPr>
              <a:t>&gt;</a:t>
            </a:r>
            <a:r>
              <a:rPr lang="ko-KR" altLang="en-US" b="1" dirty="0" smtClean="0">
                <a:solidFill>
                  <a:prstClr val="white"/>
                </a:solidFill>
              </a:rPr>
              <a:t>를 위한 변주곡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736" y="1196752"/>
            <a:ext cx="9037792" cy="880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  </a:t>
            </a:r>
            <a:r>
              <a:rPr lang="ko-KR" altLang="en-US" sz="2000" dirty="0" smtClean="0">
                <a:solidFill>
                  <a:schemeClr val="bg1"/>
                </a:solidFill>
              </a:rPr>
              <a:t>예배를 위해 만들어지고 사용된 기능 음악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  </a:t>
            </a:r>
            <a:r>
              <a:rPr lang="ko-KR" altLang="en-US" sz="2000" dirty="0" smtClean="0">
                <a:solidFill>
                  <a:schemeClr val="bg1"/>
                </a:solidFill>
              </a:rPr>
              <a:t>서양 문화의 일부 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  </a:t>
            </a:r>
            <a:r>
              <a:rPr lang="ko-KR" altLang="en-US" sz="2000" dirty="0" smtClean="0">
                <a:solidFill>
                  <a:schemeClr val="bg1"/>
                </a:solidFill>
              </a:rPr>
              <a:t>구교 음악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가톨릭 음악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 - </a:t>
            </a:r>
            <a:r>
              <a:rPr lang="ko-KR" altLang="en-US" sz="2000" dirty="0" smtClean="0">
                <a:solidFill>
                  <a:schemeClr val="bg1"/>
                </a:solidFill>
              </a:rPr>
              <a:t>중세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르네상스 시기에 발달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 - </a:t>
            </a:r>
            <a:r>
              <a:rPr lang="ko-KR" altLang="en-US" sz="2000" dirty="0" smtClean="0">
                <a:solidFill>
                  <a:schemeClr val="bg1"/>
                </a:solidFill>
              </a:rPr>
              <a:t>서양 음악의 시작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</a:rPr>
              <a:t>  </a:t>
            </a:r>
            <a:r>
              <a:rPr lang="ko-KR" altLang="en-US" sz="2000" dirty="0" smtClean="0">
                <a:solidFill>
                  <a:schemeClr val="bg1"/>
                </a:solidFill>
              </a:rPr>
              <a:t>신교 음악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개신교 음악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 - </a:t>
            </a:r>
            <a:r>
              <a:rPr lang="ko-KR" altLang="en-US" sz="2000" dirty="0" smtClean="0">
                <a:solidFill>
                  <a:schemeClr val="bg1"/>
                </a:solidFill>
              </a:rPr>
              <a:t>르네상스 종교 개혁 이후부터 바로크 시기에 발달된 음악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 - </a:t>
            </a:r>
            <a:r>
              <a:rPr lang="ko-KR" altLang="en-US" sz="2000" dirty="0" smtClean="0">
                <a:solidFill>
                  <a:schemeClr val="bg1"/>
                </a:solidFill>
              </a:rPr>
              <a:t>대표적 신교 음악가</a:t>
            </a:r>
            <a:r>
              <a:rPr lang="en-US" altLang="ko-KR" sz="2000" dirty="0" smtClean="0">
                <a:solidFill>
                  <a:schemeClr val="bg1"/>
                </a:solidFill>
              </a:rPr>
              <a:t>: J. S. </a:t>
            </a:r>
            <a:r>
              <a:rPr lang="ko-KR" altLang="en-US" sz="2000" dirty="0" smtClean="0">
                <a:solidFill>
                  <a:schemeClr val="bg1"/>
                </a:solidFill>
              </a:rPr>
              <a:t>바흐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lvl="1">
              <a:lnSpc>
                <a:spcPct val="250000"/>
              </a:lnSpc>
            </a:pPr>
            <a:r>
              <a:rPr lang="en-US" altLang="ko-KR" sz="2400" dirty="0" smtClean="0">
                <a:solidFill>
                  <a:prstClr val="white"/>
                </a:solidFill>
              </a:rPr>
              <a:t>  </a:t>
            </a: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aseline="30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47055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</a:rPr>
              <a:t>서양 종교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음악 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724634"/>
            <a:ext cx="7293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white"/>
                </a:solidFill>
              </a:rPr>
              <a:t>J. S. </a:t>
            </a:r>
            <a:r>
              <a:rPr lang="ko-KR" altLang="en-US" sz="2000" dirty="0" smtClean="0">
                <a:solidFill>
                  <a:prstClr val="white"/>
                </a:solidFill>
              </a:rPr>
              <a:t>바흐</a:t>
            </a:r>
            <a:r>
              <a:rPr lang="en-US" altLang="ko-KR" sz="2000" dirty="0" smtClean="0">
                <a:solidFill>
                  <a:prstClr val="white"/>
                </a:solidFill>
              </a:rPr>
              <a:t>,</a:t>
            </a:r>
            <a:r>
              <a:rPr lang="ko-KR" altLang="en-US" sz="2000" dirty="0" smtClean="0">
                <a:solidFill>
                  <a:prstClr val="white"/>
                </a:solidFill>
              </a:rPr>
              <a:t> 칸타타 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&lt;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울며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탄식하며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근심하며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두려워하도다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&gt;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 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8780" y="1477256"/>
            <a:ext cx="8429684" cy="396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6512" y="755412"/>
            <a:ext cx="946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리스트</a:t>
            </a:r>
            <a:r>
              <a:rPr lang="en-US" altLang="ko-KR" dirty="0" smtClean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 바흐 칸타타 </a:t>
            </a:r>
            <a:r>
              <a:rPr lang="en-US" altLang="ko-KR" dirty="0" smtClean="0">
                <a:solidFill>
                  <a:prstClr val="white"/>
                </a:solidFill>
              </a:rPr>
              <a:t>&lt;</a:t>
            </a:r>
            <a:r>
              <a:rPr lang="ko-KR" altLang="en-US" dirty="0" smtClean="0">
                <a:solidFill>
                  <a:prstClr val="white"/>
                </a:solidFill>
              </a:rPr>
              <a:t>울며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탄식하며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근심하며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두려워하도다</a:t>
            </a:r>
            <a:r>
              <a:rPr lang="en-US" altLang="ko-KR" dirty="0" smtClean="0">
                <a:solidFill>
                  <a:prstClr val="white"/>
                </a:solidFill>
              </a:rPr>
              <a:t>&gt;</a:t>
            </a:r>
            <a:r>
              <a:rPr lang="ko-KR" altLang="en-US" dirty="0" smtClean="0">
                <a:solidFill>
                  <a:prstClr val="white"/>
                </a:solidFill>
              </a:rPr>
              <a:t>를 모티브로 한 </a:t>
            </a:r>
            <a:r>
              <a:rPr lang="ko-KR" altLang="en-US" dirty="0" smtClean="0">
                <a:solidFill>
                  <a:prstClr val="white"/>
                </a:solidFill>
                <a:hlinkClick r:id="rId4"/>
              </a:rPr>
              <a:t>변주곡 </a:t>
            </a: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_x116237184" descr="EMB00001714557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1484784"/>
            <a:ext cx="7128792" cy="18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_x116286336" descr="EMB00001714557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600" y="3789040"/>
            <a:ext cx="7128792" cy="2640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12576" y="836712"/>
            <a:ext cx="9577064" cy="680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2000" b="1" dirty="0" err="1" smtClean="0">
                <a:solidFill>
                  <a:prstClr val="white"/>
                </a:solidFill>
              </a:rPr>
              <a:t>그레고리오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 성가</a:t>
            </a:r>
            <a:endParaRPr lang="en-US" altLang="ko-KR" sz="2000" b="1" dirty="0" smtClean="0">
              <a:solidFill>
                <a:prstClr val="white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ko-KR" altLang="en-US" sz="2000" b="1" dirty="0" err="1" smtClean="0">
                <a:solidFill>
                  <a:prstClr val="white"/>
                </a:solidFill>
              </a:rPr>
              <a:t>팔레스트리나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, &lt;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미사 </a:t>
            </a:r>
            <a:r>
              <a:rPr lang="ko-KR" altLang="en-US" sz="2000" b="1" dirty="0" err="1" smtClean="0">
                <a:solidFill>
                  <a:prstClr val="white"/>
                </a:solidFill>
              </a:rPr>
              <a:t>마르첼루스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 교황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&gt;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중 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“</a:t>
            </a:r>
            <a:r>
              <a:rPr lang="ko-KR" altLang="en-US" sz="2000" b="1" dirty="0" err="1" smtClean="0">
                <a:solidFill>
                  <a:prstClr val="white"/>
                </a:solidFill>
              </a:rPr>
              <a:t>아뉴스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 </a:t>
            </a:r>
            <a:r>
              <a:rPr lang="ko-KR" altLang="en-US" sz="2000" b="1" dirty="0" err="1" smtClean="0">
                <a:solidFill>
                  <a:prstClr val="white"/>
                </a:solidFill>
              </a:rPr>
              <a:t>데이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”</a:t>
            </a:r>
          </a:p>
          <a:p>
            <a:pPr algn="ctr">
              <a:lnSpc>
                <a:spcPct val="250000"/>
              </a:lnSpc>
            </a:pPr>
            <a:r>
              <a:rPr lang="en-US" altLang="ko-KR" sz="2000" b="1" dirty="0" smtClean="0">
                <a:solidFill>
                  <a:prstClr val="white"/>
                </a:solidFill>
              </a:rPr>
              <a:t>J. S.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바흐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, &lt;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칸타타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 140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번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&gt;, &lt;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칸타타 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147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번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&gt;</a:t>
            </a:r>
          </a:p>
          <a:p>
            <a:pPr algn="ctr">
              <a:lnSpc>
                <a:spcPct val="2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</a:rPr>
              <a:t>헨델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, &lt;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오라토리오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메시아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&gt; </a:t>
            </a:r>
          </a:p>
          <a:p>
            <a:pPr algn="ctr">
              <a:lnSpc>
                <a:spcPct val="2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</a:rPr>
              <a:t>           리스트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, 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바흐의 칸타타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 &lt;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울며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탄식하며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근심하며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두려워하도다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&gt;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를 </a:t>
            </a:r>
            <a:endParaRPr lang="en-US" altLang="ko-KR" sz="2000" b="1" dirty="0" smtClean="0">
              <a:solidFill>
                <a:prstClr val="white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</a:rPr>
              <a:t>위한 변주곡</a:t>
            </a:r>
          </a:p>
          <a:p>
            <a:pPr algn="ctr">
              <a:lnSpc>
                <a:spcPct val="200000"/>
              </a:lnSpc>
            </a:pPr>
            <a:endParaRPr lang="en-US" altLang="ko-KR" sz="2400" b="1" dirty="0" smtClean="0">
              <a:solidFill>
                <a:prstClr val="white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b="1" dirty="0" smtClean="0">
                <a:solidFill>
                  <a:prstClr val="white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ko-KR" altLang="en-US" sz="2400" b="1" dirty="0" smtClean="0">
                <a:solidFill>
                  <a:prstClr val="white"/>
                </a:solidFill>
              </a:rPr>
              <a:t> 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7864" y="2701369"/>
            <a:ext cx="27799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prstClr val="white"/>
                </a:solidFill>
              </a:rPr>
              <a:t>구교 음악  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pic>
        <p:nvPicPr>
          <p:cNvPr id="5" name="그림 4" descr="지도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188640"/>
            <a:ext cx="4896544" cy="6453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5804769" y="5363924"/>
            <a:ext cx="265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중세 파리</a:t>
            </a:r>
            <a:r>
              <a:rPr lang="en-US" altLang="ko-KR" b="1" dirty="0" smtClean="0">
                <a:solidFill>
                  <a:schemeClr val="bg1"/>
                </a:solidFill>
              </a:rPr>
              <a:t>(Paris)</a:t>
            </a:r>
            <a:r>
              <a:rPr lang="ko-KR" altLang="en-US" b="1" dirty="0" smtClean="0">
                <a:solidFill>
                  <a:schemeClr val="bg1"/>
                </a:solidFill>
              </a:rPr>
              <a:t>의 모습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pic>
        <p:nvPicPr>
          <p:cNvPr id="5" name="그림 4" descr="img95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7" y="142852"/>
            <a:ext cx="3960439" cy="645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직사각형 5"/>
          <p:cNvSpPr/>
          <p:nvPr/>
        </p:nvSpPr>
        <p:spPr>
          <a:xfrm>
            <a:off x="5252698" y="4653136"/>
            <a:ext cx="3423758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prstClr val="white"/>
                </a:solidFill>
              </a:rPr>
              <a:t>랭스</a:t>
            </a:r>
            <a:r>
              <a:rPr lang="ko-KR" altLang="en-US" dirty="0" smtClean="0">
                <a:solidFill>
                  <a:prstClr val="white"/>
                </a:solidFill>
              </a:rPr>
              <a:t> 대성당</a:t>
            </a:r>
            <a:r>
              <a:rPr lang="en-US" altLang="ko-KR" dirty="0" smtClean="0">
                <a:solidFill>
                  <a:prstClr val="white"/>
                </a:solidFill>
              </a:rPr>
              <a:t>(Reims  Cathedral 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외부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52698" y="4653136"/>
            <a:ext cx="3423758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prstClr val="white"/>
                </a:solidFill>
              </a:rPr>
              <a:t>랭스</a:t>
            </a:r>
            <a:r>
              <a:rPr lang="ko-KR" altLang="en-US" dirty="0" smtClean="0">
                <a:solidFill>
                  <a:prstClr val="white"/>
                </a:solidFill>
              </a:rPr>
              <a:t> 대성당</a:t>
            </a:r>
            <a:r>
              <a:rPr lang="en-US" altLang="ko-KR" dirty="0" smtClean="0">
                <a:solidFill>
                  <a:prstClr val="white"/>
                </a:solidFill>
              </a:rPr>
              <a:t>(Reims  Cathedral)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내부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white"/>
                </a:solidFill>
              </a:rPr>
              <a:t>Gregorian chant 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7" name="그림 6" descr="img95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239964"/>
            <a:ext cx="4464496" cy="6429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32040" y="4653136"/>
            <a:ext cx="41047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prstClr val="white"/>
                </a:solidFill>
              </a:rPr>
              <a:t>노트르담</a:t>
            </a:r>
            <a:r>
              <a:rPr lang="ko-KR" altLang="en-US" dirty="0" smtClean="0">
                <a:solidFill>
                  <a:prstClr val="white"/>
                </a:solidFill>
              </a:rPr>
              <a:t> 대성당 </a:t>
            </a:r>
            <a:r>
              <a:rPr lang="en-US" altLang="ko-KR" dirty="0" smtClean="0">
                <a:solidFill>
                  <a:schemeClr val="bg1"/>
                </a:solidFill>
              </a:rPr>
              <a:t>Stained Glass “Rose”</a:t>
            </a:r>
            <a:endParaRPr lang="ko-KR" altLang="en-US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pic>
        <p:nvPicPr>
          <p:cNvPr id="5" name="그림 4" descr="Notre-Dame de Pari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214290"/>
            <a:ext cx="3816424" cy="64550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그림 7" descr="the ros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4048" y="188640"/>
            <a:ext cx="3672408" cy="38884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7023</TotalTime>
  <Words>1196</Words>
  <Application>Microsoft Office PowerPoint</Application>
  <PresentationFormat>화면 슬라이드 쇼(4:3)</PresentationFormat>
  <Paragraphs>508</Paragraphs>
  <Slides>31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13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Office 테마</vt:lpstr>
      <vt:lpstr>3_Office 테마</vt:lpstr>
      <vt:lpstr>4_Office 테마</vt:lpstr>
      <vt:lpstr>12_Office 테마</vt:lpstr>
      <vt:lpstr>7_Office 테마</vt:lpstr>
      <vt:lpstr>1_Office 테마</vt:lpstr>
      <vt:lpstr>9_Office 테마</vt:lpstr>
      <vt:lpstr>10_Office 테마</vt:lpstr>
      <vt:lpstr>5_Office 테마</vt:lpstr>
      <vt:lpstr>11_Office 테마</vt:lpstr>
      <vt:lpstr>14_Office 테마</vt:lpstr>
      <vt:lpstr>2_Office 테마</vt:lpstr>
      <vt:lpstr>6_Office 테마</vt:lpstr>
      <vt:lpstr>                    </vt:lpstr>
      <vt:lpstr>PowerPoint 프레젠테이션</vt:lpstr>
      <vt:lpstr>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 </vt:lpstr>
      <vt:lpstr>PowerPoint 프레젠테이션</vt:lpstr>
      <vt:lpstr>    </vt:lpstr>
      <vt:lpstr>    </vt:lpstr>
      <vt:lpstr>PowerPoint 프레젠테이션</vt:lpstr>
      <vt:lpstr>PowerPoint 프레젠테이션</vt:lpstr>
      <vt:lpstr>    </vt:lpstr>
      <vt:lpstr>PowerPoint 프레젠테이션</vt:lpstr>
      <vt:lpstr>PowerPoint 프레젠테이션</vt:lpstr>
      <vt:lpstr>    </vt:lpstr>
      <vt:lpstr>    </vt:lpstr>
      <vt:lpstr>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</vt:lpstr>
      <vt:lpstr>PowerPoint 프레젠테이션</vt:lpstr>
      <vt:lpstr>  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sky-blue simple template</dc:title>
  <dc:creator>highsentation.com</dc:creator>
  <cp:lastModifiedBy>hypc013</cp:lastModifiedBy>
  <cp:revision>722</cp:revision>
  <dcterms:created xsi:type="dcterms:W3CDTF">2011-01-04T12:10:45Z</dcterms:created>
  <dcterms:modified xsi:type="dcterms:W3CDTF">2016-03-18T06:33:09Z</dcterms:modified>
</cp:coreProperties>
</file>